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0" r:id="rId10"/>
    <p:sldId id="263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07"/>
    <p:restoredTop sz="95037"/>
  </p:normalViewPr>
  <p:slideViewPr>
    <p:cSldViewPr snapToGrid="0" snapToObjects="1">
      <p:cViewPr varScale="1">
        <p:scale>
          <a:sx n="66" d="100"/>
          <a:sy n="66" d="100"/>
        </p:scale>
        <p:origin x="4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5F086-6E1C-6947-AE70-59C8619C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235200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700" b="1" dirty="0"/>
              <a:t>Projet 3 OH MY FOOD</a:t>
            </a:r>
            <a:br>
              <a:rPr lang="fr-FR" dirty="0"/>
            </a:br>
            <a:br>
              <a:rPr lang="fr-FR" dirty="0"/>
            </a:br>
            <a:r>
              <a:rPr lang="fr-FR" sz="4900" dirty="0"/>
              <a:t>Dynamisez une page web avec des animations CSS</a:t>
            </a:r>
            <a:br>
              <a:rPr lang="fr-FR" sz="4900" dirty="0"/>
            </a:br>
            <a:endParaRPr lang="fr-FR" sz="49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E1F8EA-2930-694C-8767-3D2945B6C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821238"/>
            <a:ext cx="8791575" cy="1655762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chemeClr val="tx2">
                    <a:lumMod val="50000"/>
                  </a:schemeClr>
                </a:solidFill>
              </a:rPr>
              <a:t>Présenté́ par </a:t>
            </a:r>
            <a:r>
              <a:rPr lang="fr-FR" sz="2800" dirty="0"/>
              <a:t>Marine </a:t>
            </a:r>
            <a:r>
              <a:rPr lang="fr-FR" sz="2800" dirty="0" err="1"/>
              <a:t>Teyssere</a:t>
            </a:r>
            <a:r>
              <a:rPr lang="fr-FR" sz="2800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99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D7F6A5-0CFE-0D42-AD37-FE34BA40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Validateur w3c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D1CF55-FCC2-9446-972A-4F78FEF54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/>
              <a:t>HTML</a:t>
            </a: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051779-2F00-FD43-9BC9-B50401B890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6366" y="3073400"/>
            <a:ext cx="4348480" cy="271780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479F58-5D54-6A4F-9BF7-8D22AAD6E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/>
              <a:t>CSS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7C836A-88C6-ED43-A9A9-36D63B87BD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5566" y="3073400"/>
            <a:ext cx="4348480" cy="271780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E2FBB13-DA68-4F46-BAF6-62882C01B148}"/>
              </a:ext>
            </a:extLst>
          </p:cNvPr>
          <p:cNvSpPr txBox="1"/>
          <p:nvPr/>
        </p:nvSpPr>
        <p:spPr>
          <a:xfrm>
            <a:off x="1044430" y="1746415"/>
            <a:ext cx="10099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Il est important de valider les codes pour s'assurer qu'ils contiennent pas d'erreur.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451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13E229A-5B73-FF41-B7D5-58FA42DA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95" y="226694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Difficultés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6" name="Image 5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9DAFE6FF-0890-5D4C-BB82-52288D0C1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6" r="20104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Rectangle 6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E137CD-B051-574E-917D-6C83CEB39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2519" y="618518"/>
            <a:ext cx="4053268" cy="5464783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400" i="1" dirty="0" err="1"/>
              <a:t>Mes</a:t>
            </a:r>
            <a:r>
              <a:rPr lang="en-US" sz="2400" i="1" dirty="0"/>
              <a:t> </a:t>
            </a:r>
            <a:r>
              <a:rPr lang="en-US" sz="2400" i="1" dirty="0" err="1"/>
              <a:t>principales</a:t>
            </a:r>
            <a:r>
              <a:rPr lang="en-US" sz="2400" i="1" dirty="0"/>
              <a:t> </a:t>
            </a:r>
            <a:r>
              <a:rPr lang="en-US" sz="2400" i="1" dirty="0" err="1"/>
              <a:t>difficultés</a:t>
            </a:r>
            <a:r>
              <a:rPr lang="en-US" sz="2400" i="1" dirty="0"/>
              <a:t> </a:t>
            </a:r>
            <a:r>
              <a:rPr lang="en-US" sz="2400" i="1" dirty="0" err="1"/>
              <a:t>liées</a:t>
            </a:r>
            <a:r>
              <a:rPr lang="en-US" sz="2400" i="1" dirty="0"/>
              <a:t> </a:t>
            </a:r>
            <a:r>
              <a:rPr lang="en-US" sz="2400" i="1" dirty="0" err="1"/>
              <a:t>à</a:t>
            </a:r>
            <a:r>
              <a:rPr lang="en-US" sz="2400" i="1" dirty="0"/>
              <a:t> </a:t>
            </a:r>
            <a:r>
              <a:rPr lang="en-US" sz="2400" i="1" dirty="0" err="1"/>
              <a:t>ce</a:t>
            </a:r>
            <a:r>
              <a:rPr lang="en-US" sz="2400" i="1" dirty="0"/>
              <a:t> </a:t>
            </a:r>
            <a:r>
              <a:rPr lang="en-US" sz="2400" i="1" dirty="0" err="1"/>
              <a:t>projet</a:t>
            </a:r>
            <a:r>
              <a:rPr lang="en-US" sz="2400" i="1" dirty="0"/>
              <a:t> </a:t>
            </a:r>
            <a:r>
              <a:rPr lang="en-US" sz="2400" i="1" dirty="0" err="1"/>
              <a:t>ont</a:t>
            </a:r>
            <a:r>
              <a:rPr lang="en-US" sz="2400" i="1" dirty="0"/>
              <a:t> </a:t>
            </a:r>
            <a:r>
              <a:rPr lang="en-US" sz="2400" i="1" dirty="0" err="1"/>
              <a:t>été</a:t>
            </a:r>
            <a:r>
              <a:rPr lang="en-US" sz="2400" i="1" dirty="0"/>
              <a:t> : </a:t>
            </a:r>
          </a:p>
          <a:p>
            <a:pPr algn="ctr"/>
            <a:endParaRPr lang="en-US" sz="2400" i="1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Utilisation</a:t>
            </a:r>
            <a:r>
              <a:rPr lang="en-US" sz="2400" dirty="0"/>
              <a:t> Git et GitHub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Compiler mon code ./Sass/</a:t>
            </a:r>
            <a:r>
              <a:rPr lang="en-US" sz="2400" dirty="0" err="1"/>
              <a:t>Main.scss</a:t>
            </a:r>
            <a:r>
              <a:rPr lang="en-US" sz="2400" dirty="0"/>
              <a:t> ./Style/</a:t>
            </a:r>
            <a:r>
              <a:rPr lang="en-US" sz="2400" dirty="0" err="1"/>
              <a:t>Style.css</a:t>
            </a:r>
            <a:r>
              <a:rPr lang="en-US" sz="2400" dirty="0"/>
              <a:t> --watch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Confusions entre animation / transitions </a:t>
            </a:r>
          </a:p>
        </p:txBody>
      </p:sp>
    </p:spTree>
    <p:extLst>
      <p:ext uri="{BB962C8B-B14F-4D97-AF65-F5344CB8AC3E}">
        <p14:creationId xmlns:p14="http://schemas.microsoft.com/office/powerpoint/2010/main" val="3133704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A10AC-AFF3-584A-B7E7-989780A1E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91596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MERCI</a:t>
            </a:r>
            <a:br>
              <a:rPr lang="fr-FR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fr-FR" dirty="0"/>
              <a:t>Je suis </a:t>
            </a:r>
            <a:r>
              <a:rPr lang="fr-FR" dirty="0" err="1"/>
              <a:t>prête</a:t>
            </a:r>
            <a:r>
              <a:rPr lang="fr-FR" dirty="0"/>
              <a:t> à </a:t>
            </a:r>
            <a:r>
              <a:rPr lang="fr-FR" dirty="0" err="1"/>
              <a:t>répondre</a:t>
            </a:r>
            <a:r>
              <a:rPr lang="fr-FR" dirty="0"/>
              <a:t> à vos questions </a:t>
            </a:r>
            <a:br>
              <a:rPr lang="fr-FR" sz="9600" dirty="0"/>
            </a:br>
            <a:endParaRPr lang="fr-FR"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6" name="Rectangle 5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030D863-F3B9-5C4C-BD16-724E0624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551" y="263525"/>
            <a:ext cx="4598985" cy="6117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CONTEXTE</a:t>
            </a:r>
          </a:p>
        </p:txBody>
      </p:sp>
      <p:pic>
        <p:nvPicPr>
          <p:cNvPr id="7" name="Espace réservé du contenu 6" descr="Une image contenant portable, personne, ordinateur, table&#10;&#10;Description générée automatiquement">
            <a:extLst>
              <a:ext uri="{FF2B5EF4-FFF2-40B4-BE49-F238E27FC236}">
                <a16:creationId xmlns:a16="http://schemas.microsoft.com/office/drawing/2014/main" id="{1F3BF4DC-2164-C74C-9514-2DE2B7E3E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8899" r="415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1C2557-4B99-0E42-B6FE-7446E01C6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5099" y="959644"/>
            <a:ext cx="5343526" cy="544195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algn="ctr"/>
            <a:r>
              <a:rPr lang="fr-FR" sz="2400" u="sng" dirty="0"/>
              <a:t>Mise en situation </a:t>
            </a:r>
          </a:p>
          <a:p>
            <a:r>
              <a:rPr lang="fr-FR" sz="2400" dirty="0"/>
              <a:t>Je viens d’être recrutée en tant que développeuse junior chez </a:t>
            </a:r>
            <a:r>
              <a:rPr lang="fr-FR" sz="2400" dirty="0" err="1"/>
              <a:t>Ohmyfood</a:t>
            </a:r>
            <a:r>
              <a:rPr lang="fr-FR" sz="2400" dirty="0"/>
              <a:t>, une startup qui développe un site pour répertorier les menus de restaurants gastronomique et permettre aux clients de choisir leur repas en ligne afin qu’ils soient prêts à leur arrivée. </a:t>
            </a:r>
          </a:p>
          <a:p>
            <a:pPr algn="ctr"/>
            <a:r>
              <a:rPr lang="fr-FR" sz="2400" u="sng" dirty="0"/>
              <a:t>Mission </a:t>
            </a:r>
          </a:p>
          <a:p>
            <a:r>
              <a:rPr lang="fr-FR" sz="2400" dirty="0"/>
              <a:t>Je suis chargé de le créer la première version du site et d’y intégrer les menus des quatre premiers restaurants démarchés par la commerciale. Je dois créer le site à l’aide des maquettes faites par le designer, en HTML et CSS, également avec SASS et en faisant des </a:t>
            </a:r>
            <a:r>
              <a:rPr lang="fr-FR" sz="2400" dirty="0" err="1"/>
              <a:t>commits</a:t>
            </a:r>
            <a:r>
              <a:rPr lang="fr-FR" sz="2400" dirty="0"/>
              <a:t> réguliers sur </a:t>
            </a:r>
            <a:r>
              <a:rPr lang="fr-FR" sz="2400" dirty="0" err="1"/>
              <a:t>Git-Hub</a:t>
            </a:r>
            <a:r>
              <a:rPr lang="fr-FR" sz="2400" dirty="0"/>
              <a:t>. </a:t>
            </a:r>
          </a:p>
          <a:p>
            <a:endParaRPr lang="fr-FR" sz="2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AE72C3A-CAF0-4666-9C69-E1583E2BE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E783793D-E45D-4199-8C05-2BBE0192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AF23A6BB-7543-431F-AB2D-6478728A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Espace réservé pour une image  12" descr="Une image contenant assiette, table&#10;&#10;Description générée automatiquement">
            <a:extLst>
              <a:ext uri="{FF2B5EF4-FFF2-40B4-BE49-F238E27FC236}">
                <a16:creationId xmlns:a16="http://schemas.microsoft.com/office/drawing/2014/main" id="{3127D479-27DA-E14A-AA17-AB3AAE5CFAD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3118" r="24659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3B4A2D91-EBCF-D840-846F-5C2FC3429FC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5"/>
          <a:srcRect t="26980" r="-1" b="60716"/>
          <a:stretch/>
        </p:blipFill>
        <p:spPr>
          <a:xfrm>
            <a:off x="-1" y="4289538"/>
            <a:ext cx="4644769" cy="2568462"/>
          </a:xfrm>
          <a:prstGeom prst="rect">
            <a:avLst/>
          </a:prstGeom>
        </p:spPr>
      </p:pic>
      <p:pic>
        <p:nvPicPr>
          <p:cNvPr id="21" name="Espace réservé pour une image  20" descr="Une image contenant alimentation, intérieur, plat&#10;&#10;Description générée automatiquement">
            <a:extLst>
              <a:ext uri="{FF2B5EF4-FFF2-40B4-BE49-F238E27FC236}">
                <a16:creationId xmlns:a16="http://schemas.microsoft.com/office/drawing/2014/main" id="{F59DBF42-A965-5A44-B3AD-5FF94146B1E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6"/>
          <a:srcRect l="7697" r="17013" b="-1"/>
          <a:stretch/>
        </p:blipFill>
        <p:spPr>
          <a:xfrm>
            <a:off x="4651122" y="10"/>
            <a:ext cx="7537703" cy="685799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CBDD5D8-375F-4A35-AF47-8D46BDF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90" name="Round Diagonal Corner Rectangle 109">
            <a:extLst>
              <a:ext uri="{FF2B5EF4-FFF2-40B4-BE49-F238E27FC236}">
                <a16:creationId xmlns:a16="http://schemas.microsoft.com/office/drawing/2014/main" id="{74AE915B-5E04-4156-BB9F-36CA1152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995" y="2438400"/>
            <a:ext cx="4475957" cy="2033949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798FC4-476B-4AB9-93DF-BF7E6B5C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07874FA-441A-4761-8228-307F4D24C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5" name="Rectangle 5">
                <a:extLst>
                  <a:ext uri="{FF2B5EF4-FFF2-40B4-BE49-F238E27FC236}">
                    <a16:creationId xmlns:a16="http://schemas.microsoft.com/office/drawing/2014/main" id="{0792D6D3-BEB6-41A5-A549-37832FA61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EF452B0B-7393-4F8C-9899-A5342216B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7">
                <a:extLst>
                  <a:ext uri="{FF2B5EF4-FFF2-40B4-BE49-F238E27FC236}">
                    <a16:creationId xmlns:a16="http://schemas.microsoft.com/office/drawing/2014/main" id="{FF2AD944-20F9-4AD5-B0D6-5FD47318F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8">
                <a:extLst>
                  <a:ext uri="{FF2B5EF4-FFF2-40B4-BE49-F238E27FC236}">
                    <a16:creationId xmlns:a16="http://schemas.microsoft.com/office/drawing/2014/main" id="{49244B25-0688-4410-885C-1D2FFDC2C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A58F8238-393D-445B-91F3-1ED5E46A7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id="{13E63DF1-C47D-4B1C-A817-FEA041542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id="{049EDD0D-3214-4A87-8F92-8EF3EC724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F678FE97-380F-46B8-AA7C-CEF0A871F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4B58E437-E734-4F0F-AB65-3A5FEB08B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id="{A72F6457-25C4-48A3-98A1-430680F26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15">
                <a:extLst>
                  <a:ext uri="{FF2B5EF4-FFF2-40B4-BE49-F238E27FC236}">
                    <a16:creationId xmlns:a16="http://schemas.microsoft.com/office/drawing/2014/main" id="{2EBF2F70-B28A-43F7-9048-2DEA40839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Line 16">
                <a:extLst>
                  <a:ext uri="{FF2B5EF4-FFF2-40B4-BE49-F238E27FC236}">
                    <a16:creationId xmlns:a16="http://schemas.microsoft.com/office/drawing/2014/main" id="{9E920E72-8CED-43C1-A34D-D5595B666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17" name="Freeform 17">
                <a:extLst>
                  <a:ext uri="{FF2B5EF4-FFF2-40B4-BE49-F238E27FC236}">
                    <a16:creationId xmlns:a16="http://schemas.microsoft.com/office/drawing/2014/main" id="{BA5FBD87-6954-455C-9AF1-6A5B2F142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18">
                <a:extLst>
                  <a:ext uri="{FF2B5EF4-FFF2-40B4-BE49-F238E27FC236}">
                    <a16:creationId xmlns:a16="http://schemas.microsoft.com/office/drawing/2014/main" id="{6A8C5724-748B-4448-9C05-17BA4738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19">
                <a:extLst>
                  <a:ext uri="{FF2B5EF4-FFF2-40B4-BE49-F238E27FC236}">
                    <a16:creationId xmlns:a16="http://schemas.microsoft.com/office/drawing/2014/main" id="{C839561F-1AF3-4981-B22F-E9ACA676E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20">
                <a:extLst>
                  <a:ext uri="{FF2B5EF4-FFF2-40B4-BE49-F238E27FC236}">
                    <a16:creationId xmlns:a16="http://schemas.microsoft.com/office/drawing/2014/main" id="{3582C64D-9385-4753-8CC7-0147BC2C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Rectangle 21">
                <a:extLst>
                  <a:ext uri="{FF2B5EF4-FFF2-40B4-BE49-F238E27FC236}">
                    <a16:creationId xmlns:a16="http://schemas.microsoft.com/office/drawing/2014/main" id="{5F0CC5EE-B49B-4ABB-ABF8-7AF81A03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22">
                <a:extLst>
                  <a:ext uri="{FF2B5EF4-FFF2-40B4-BE49-F238E27FC236}">
                    <a16:creationId xmlns:a16="http://schemas.microsoft.com/office/drawing/2014/main" id="{644C80C0-19A0-455C-98D2-166786088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23">
                <a:extLst>
                  <a:ext uri="{FF2B5EF4-FFF2-40B4-BE49-F238E27FC236}">
                    <a16:creationId xmlns:a16="http://schemas.microsoft.com/office/drawing/2014/main" id="{28484ACD-24BC-4653-B370-20FDFB01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24">
                <a:extLst>
                  <a:ext uri="{FF2B5EF4-FFF2-40B4-BE49-F238E27FC236}">
                    <a16:creationId xmlns:a16="http://schemas.microsoft.com/office/drawing/2014/main" id="{9B616E7A-3429-4B3F-AA3A-5154A09D3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25">
                <a:extLst>
                  <a:ext uri="{FF2B5EF4-FFF2-40B4-BE49-F238E27FC236}">
                    <a16:creationId xmlns:a16="http://schemas.microsoft.com/office/drawing/2014/main" id="{82E80232-2596-40D9-BBCB-EA7B1D70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26">
                <a:extLst>
                  <a:ext uri="{FF2B5EF4-FFF2-40B4-BE49-F238E27FC236}">
                    <a16:creationId xmlns:a16="http://schemas.microsoft.com/office/drawing/2014/main" id="{23231684-3104-4D1B-B20E-1EFBC4120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27">
                <a:extLst>
                  <a:ext uri="{FF2B5EF4-FFF2-40B4-BE49-F238E27FC236}">
                    <a16:creationId xmlns:a16="http://schemas.microsoft.com/office/drawing/2014/main" id="{74FE5672-2A88-4AB0-97C2-39540FC7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28">
                <a:extLst>
                  <a:ext uri="{FF2B5EF4-FFF2-40B4-BE49-F238E27FC236}">
                    <a16:creationId xmlns:a16="http://schemas.microsoft.com/office/drawing/2014/main" id="{1D0475A8-8A5E-4ED7-97C1-308F8FCAB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29">
                <a:extLst>
                  <a:ext uri="{FF2B5EF4-FFF2-40B4-BE49-F238E27FC236}">
                    <a16:creationId xmlns:a16="http://schemas.microsoft.com/office/drawing/2014/main" id="{D67121F5-0E4E-4C73-AD2F-7EABD18BD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0">
                <a:extLst>
                  <a:ext uri="{FF2B5EF4-FFF2-40B4-BE49-F238E27FC236}">
                    <a16:creationId xmlns:a16="http://schemas.microsoft.com/office/drawing/2014/main" id="{B73F1401-6814-4861-91C5-CF2B882B0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31">
                <a:extLst>
                  <a:ext uri="{FF2B5EF4-FFF2-40B4-BE49-F238E27FC236}">
                    <a16:creationId xmlns:a16="http://schemas.microsoft.com/office/drawing/2014/main" id="{3AD0FFA2-459C-4F4C-BB2F-CA3501BA8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785CFA6-2D9A-41CD-AE75-1707831B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5" name="Freeform 32">
                <a:extLst>
                  <a:ext uri="{FF2B5EF4-FFF2-40B4-BE49-F238E27FC236}">
                    <a16:creationId xmlns:a16="http://schemas.microsoft.com/office/drawing/2014/main" id="{351BF318-1FFA-4B63-98CB-C24433DD5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33">
                <a:extLst>
                  <a:ext uri="{FF2B5EF4-FFF2-40B4-BE49-F238E27FC236}">
                    <a16:creationId xmlns:a16="http://schemas.microsoft.com/office/drawing/2014/main" id="{A705708C-F764-498D-A229-5FB95B9C4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4">
                <a:extLst>
                  <a:ext uri="{FF2B5EF4-FFF2-40B4-BE49-F238E27FC236}">
                    <a16:creationId xmlns:a16="http://schemas.microsoft.com/office/drawing/2014/main" id="{B5A75E8F-AA13-4885-8AEF-B9BCDCEBF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73AB44DD-DB3F-4E82-8214-A9EC52E0E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4601856A-C590-493F-B8FF-5B3944CF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82CC6BC4-1ECF-4277-BD0E-A4EB8E95F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8">
                <a:extLst>
                  <a:ext uri="{FF2B5EF4-FFF2-40B4-BE49-F238E27FC236}">
                    <a16:creationId xmlns:a16="http://schemas.microsoft.com/office/drawing/2014/main" id="{8E00E43A-29A1-4F34-89EC-D5E49E6D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39">
                <a:extLst>
                  <a:ext uri="{FF2B5EF4-FFF2-40B4-BE49-F238E27FC236}">
                    <a16:creationId xmlns:a16="http://schemas.microsoft.com/office/drawing/2014/main" id="{324DAF95-0E97-4144-BDFC-3FE59BF84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B9AD4CC8-ABDE-4595-AAC9-3B55D968C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Rectangle 41">
                <a:extLst>
                  <a:ext uri="{FF2B5EF4-FFF2-40B4-BE49-F238E27FC236}">
                    <a16:creationId xmlns:a16="http://schemas.microsoft.com/office/drawing/2014/main" id="{0F70F7E0-1442-4EF4-8857-8DE0DE239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E126F84-DAEB-C842-97F2-FE50CBDF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420" y="2440781"/>
            <a:ext cx="4610516" cy="2795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300" cap="none" dirty="0">
                <a:latin typeface="+mn-lt"/>
              </a:rPr>
              <a:t>Afin de </a:t>
            </a:r>
            <a:r>
              <a:rPr lang="en-US" sz="2300" cap="none" dirty="0" err="1">
                <a:latin typeface="+mn-lt"/>
              </a:rPr>
              <a:t>réussir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cette</a:t>
            </a:r>
            <a:r>
              <a:rPr lang="en-US" sz="2300" cap="none" dirty="0">
                <a:latin typeface="+mn-lt"/>
              </a:rPr>
              <a:t> mission, </a:t>
            </a:r>
            <a:r>
              <a:rPr lang="en-US" sz="2300" cap="none" dirty="0" err="1">
                <a:latin typeface="+mn-lt"/>
              </a:rPr>
              <a:t>j’ai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eu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à</a:t>
            </a:r>
            <a:r>
              <a:rPr lang="en-US" sz="2300" cap="none" dirty="0">
                <a:latin typeface="+mn-lt"/>
              </a:rPr>
              <a:t> ma disposition : les maquettes mobile, des </a:t>
            </a:r>
            <a:r>
              <a:rPr lang="en-US" sz="2300" cap="none" dirty="0" err="1">
                <a:latin typeface="+mn-lt"/>
              </a:rPr>
              <a:t>visuels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vidéos</a:t>
            </a:r>
            <a:r>
              <a:rPr lang="en-US" sz="2300" cap="none" dirty="0">
                <a:latin typeface="+mn-lt"/>
              </a:rPr>
              <a:t> des animations, photos et menus du </a:t>
            </a:r>
            <a:r>
              <a:rPr lang="en-US" sz="2300" cap="none" dirty="0" err="1">
                <a:latin typeface="+mn-lt"/>
              </a:rPr>
              <a:t>projet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ainsi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qu’un</a:t>
            </a:r>
            <a:r>
              <a:rPr lang="en-US" sz="2300" cap="none" dirty="0">
                <a:latin typeface="+mn-lt"/>
              </a:rPr>
              <a:t> brief </a:t>
            </a:r>
            <a:r>
              <a:rPr lang="en-US" sz="2300" cap="none" dirty="0" err="1">
                <a:latin typeface="+mn-lt"/>
              </a:rPr>
              <a:t>incluant</a:t>
            </a:r>
            <a:r>
              <a:rPr lang="en-US" sz="2300" cap="none" dirty="0">
                <a:latin typeface="+mn-lt"/>
              </a:rPr>
              <a:t> des </a:t>
            </a:r>
            <a:r>
              <a:rPr lang="en-US" sz="2300" cap="none" dirty="0" err="1">
                <a:latin typeface="+mn-lt"/>
              </a:rPr>
              <a:t>informations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complémentaires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à</a:t>
            </a:r>
            <a:r>
              <a:rPr lang="en-US" sz="2300" cap="none" dirty="0">
                <a:latin typeface="+mn-lt"/>
              </a:rPr>
              <a:t>̀ </a:t>
            </a:r>
            <a:r>
              <a:rPr lang="en-US" sz="2300" cap="none" dirty="0" err="1">
                <a:latin typeface="+mn-lt"/>
              </a:rPr>
              <a:t>sa</a:t>
            </a:r>
            <a:r>
              <a:rPr lang="en-US" sz="2300" cap="none" dirty="0">
                <a:latin typeface="+mn-lt"/>
              </a:rPr>
              <a:t> </a:t>
            </a:r>
            <a:br>
              <a:rPr lang="en-US" sz="2300" cap="none" dirty="0">
                <a:latin typeface="+mn-lt"/>
              </a:rPr>
            </a:br>
            <a:r>
              <a:rPr lang="en-US" sz="2300" cap="none" dirty="0" err="1">
                <a:latin typeface="+mn-lt"/>
              </a:rPr>
              <a:t>réalisation</a:t>
            </a:r>
            <a:r>
              <a:rPr lang="en-US" sz="2300" cap="none" dirty="0">
                <a:latin typeface="+mn-lt"/>
              </a:rPr>
              <a:t>.</a:t>
            </a:r>
            <a:br>
              <a:rPr lang="en-US" sz="2200" cap="none" dirty="0">
                <a:latin typeface="+mn-lt"/>
              </a:rPr>
            </a:br>
            <a:br>
              <a:rPr lang="en-US" sz="2200" cap="none" dirty="0">
                <a:latin typeface="+mn-lt"/>
              </a:rPr>
            </a:br>
            <a:br>
              <a:rPr lang="en-US" sz="2200" cap="none" dirty="0">
                <a:latin typeface="+mn-lt"/>
              </a:rPr>
            </a:br>
            <a:endParaRPr lang="en-US" sz="2200" dirty="0">
              <a:latin typeface="+mn-lt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2737591-5F98-4A41-95D4-DEF828893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966965"/>
            <a:ext cx="0" cy="464515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66CC1CB-7E74-D34B-B0A6-DC59EF243FE0}"/>
              </a:ext>
            </a:extLst>
          </p:cNvPr>
          <p:cNvSpPr txBox="1"/>
          <p:nvPr/>
        </p:nvSpPr>
        <p:spPr>
          <a:xfrm>
            <a:off x="6679753" y="1314876"/>
            <a:ext cx="3480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RESSOURCES</a:t>
            </a:r>
            <a:endParaRPr lang="fr-FR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24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0" name="Group 167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6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93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1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041" name="Group 208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42" name="Rectangle 209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Espace réservé du contenu 5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1D59B8-0571-1A4C-9281-B76E32A76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t="19419" b="2431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043" name="Group 212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14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35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6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7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29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0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1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2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3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4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25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6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7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AA37046-5E2B-1D44-A960-3C02531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3" y="80963"/>
            <a:ext cx="9905998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Etapes</a:t>
            </a: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réalisation</a:t>
            </a: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0C3D8B-1334-AF45-AAFE-666027ACD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1821" y="593716"/>
            <a:ext cx="10456331" cy="6388089"/>
          </a:xfr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algn="ctr">
              <a:lnSpc>
                <a:spcPct val="110000"/>
              </a:lnSpc>
            </a:pPr>
            <a:r>
              <a:rPr lang="en-US" sz="9600" u="sng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Cours</a:t>
            </a: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6800" dirty="0"/>
              <a:t>“</a:t>
            </a:r>
            <a:r>
              <a:rPr lang="en-US" sz="6800" dirty="0" err="1"/>
              <a:t>Apprenez</a:t>
            </a:r>
            <a:r>
              <a:rPr lang="en-US" sz="6800" dirty="0"/>
              <a:t> </a:t>
            </a:r>
            <a:r>
              <a:rPr lang="en-US" sz="6800" dirty="0" err="1"/>
              <a:t>à</a:t>
            </a:r>
            <a:r>
              <a:rPr lang="en-US" sz="6800" dirty="0"/>
              <a:t> </a:t>
            </a:r>
            <a:r>
              <a:rPr lang="en-US" sz="6800" dirty="0" err="1"/>
              <a:t>utiliser</a:t>
            </a:r>
            <a:r>
              <a:rPr lang="en-US" sz="6800" dirty="0"/>
              <a:t> la </a:t>
            </a:r>
            <a:r>
              <a:rPr lang="en-US" sz="6800" dirty="0" err="1"/>
              <a:t>ligne</a:t>
            </a:r>
            <a:r>
              <a:rPr lang="en-US" sz="6800" dirty="0"/>
              <a:t> de </a:t>
            </a:r>
            <a:r>
              <a:rPr lang="en-US" sz="6800" dirty="0" err="1"/>
              <a:t>commande</a:t>
            </a:r>
            <a:r>
              <a:rPr lang="en-US" sz="6800" dirty="0"/>
              <a:t> dans un terminal / </a:t>
            </a:r>
            <a:r>
              <a:rPr lang="en-US" sz="6800" dirty="0" err="1"/>
              <a:t>Simplifiez-vous</a:t>
            </a:r>
            <a:r>
              <a:rPr lang="en-US" sz="6800" dirty="0"/>
              <a:t> le CSS avec Sass / </a:t>
            </a:r>
            <a:r>
              <a:rPr lang="en-US" sz="6800" dirty="0" err="1"/>
              <a:t>Créez</a:t>
            </a:r>
            <a:r>
              <a:rPr lang="en-US" sz="6800" dirty="0"/>
              <a:t> des animations CSS </a:t>
            </a:r>
            <a:r>
              <a:rPr lang="en-US" sz="6800" dirty="0" err="1"/>
              <a:t>modernes</a:t>
            </a:r>
            <a:r>
              <a:rPr lang="en-US" sz="6800" dirty="0"/>
              <a:t> / </a:t>
            </a:r>
            <a:r>
              <a:rPr lang="en-US" sz="6800" dirty="0" err="1"/>
              <a:t>Gérez</a:t>
            </a:r>
            <a:r>
              <a:rPr lang="en-US" sz="6800" dirty="0"/>
              <a:t> du code avec Git </a:t>
            </a:r>
            <a:r>
              <a:rPr lang="en-US" sz="6800"/>
              <a:t>et GitHub”</a:t>
            </a:r>
            <a:endParaRPr lang="en-US" sz="6800" dirty="0"/>
          </a:p>
          <a:p>
            <a:pPr algn="ctr">
              <a:lnSpc>
                <a:spcPct val="110000"/>
              </a:lnSpc>
            </a:pPr>
            <a:r>
              <a:rPr lang="en-US" sz="6800" i="1" dirty="0" err="1"/>
              <a:t>Mais</a:t>
            </a:r>
            <a:r>
              <a:rPr lang="en-US" sz="6800" i="1" dirty="0"/>
              <a:t> </a:t>
            </a:r>
            <a:r>
              <a:rPr lang="en-US" sz="6800" i="1" dirty="0" err="1"/>
              <a:t>aussi</a:t>
            </a:r>
            <a:endParaRPr lang="en-US" sz="6800" i="1" dirty="0"/>
          </a:p>
          <a:p>
            <a:pPr>
              <a:lnSpc>
                <a:spcPct val="110000"/>
              </a:lnSpc>
            </a:pPr>
            <a:r>
              <a:rPr lang="en-US" sz="6800" dirty="0"/>
              <a:t>“</a:t>
            </a:r>
            <a:r>
              <a:rPr lang="en-US" sz="6800" dirty="0" err="1"/>
              <a:t>Utiliser</a:t>
            </a:r>
            <a:r>
              <a:rPr lang="en-US" sz="6800" dirty="0"/>
              <a:t> les animations CSS” de </a:t>
            </a:r>
            <a:r>
              <a:rPr lang="en-US" sz="6800" dirty="0" err="1"/>
              <a:t>developper-mozilla</a:t>
            </a:r>
            <a:r>
              <a:rPr lang="en-US" sz="6800" dirty="0"/>
              <a:t> et</a:t>
            </a:r>
            <a:r>
              <a:rPr lang="en-US" sz="6800" b="1" dirty="0"/>
              <a:t> “</a:t>
            </a:r>
            <a:r>
              <a:rPr lang="en-US" sz="6800" dirty="0"/>
              <a:t>Les conditions et </a:t>
            </a:r>
            <a:r>
              <a:rPr lang="en-US" sz="6800" dirty="0" err="1"/>
              <a:t>boucles</a:t>
            </a:r>
            <a:r>
              <a:rPr lang="en-US" sz="6800" dirty="0"/>
              <a:t> Sass” de Pierre Giraud</a:t>
            </a:r>
          </a:p>
          <a:p>
            <a:pPr algn="ctr">
              <a:lnSpc>
                <a:spcPct val="110000"/>
              </a:lnSpc>
            </a:pPr>
            <a:r>
              <a:rPr lang="en-US" sz="9600" u="sng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Préparation</a:t>
            </a: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  <a:endParaRPr lang="en-US" sz="6200" u="sng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6800" dirty="0"/>
              <a:t>- Dessin de la maquette à la main avec </a:t>
            </a:r>
            <a:r>
              <a:rPr lang="en-US" sz="6800" dirty="0" err="1"/>
              <a:t>intégration</a:t>
            </a:r>
            <a:r>
              <a:rPr lang="en-US" sz="6800" dirty="0"/>
              <a:t> des futures </a:t>
            </a:r>
            <a:r>
              <a:rPr lang="en-US" sz="6800" dirty="0" err="1"/>
              <a:t>balises</a:t>
            </a:r>
            <a:r>
              <a:rPr lang="en-US" sz="68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6800" dirty="0"/>
              <a:t>- </a:t>
            </a:r>
            <a:r>
              <a:rPr lang="en-US" sz="6800" dirty="0" err="1"/>
              <a:t>Création</a:t>
            </a:r>
            <a:r>
              <a:rPr lang="en-US" sz="6800" dirty="0"/>
              <a:t> d’un Git-Hub</a:t>
            </a:r>
          </a:p>
          <a:p>
            <a:pPr>
              <a:lnSpc>
                <a:spcPct val="110000"/>
              </a:lnSpc>
            </a:pPr>
            <a:r>
              <a:rPr lang="en-US" sz="6800" dirty="0"/>
              <a:t>- Installation de Sass et Git via le terminal de mon Visual Studio Code </a:t>
            </a:r>
          </a:p>
          <a:p>
            <a:pPr algn="ctr">
              <a:lnSpc>
                <a:spcPct val="110000"/>
              </a:lnSpc>
            </a:pPr>
            <a:r>
              <a:rPr lang="en-US" sz="9600" u="sng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Réalisation</a:t>
            </a: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  <a:r>
              <a:rPr lang="en-US" sz="6800" dirty="0"/>
              <a:t>. </a:t>
            </a:r>
            <a:r>
              <a:rPr lang="en-US" sz="6800" dirty="0" err="1"/>
              <a:t>Partie</a:t>
            </a:r>
            <a:r>
              <a:rPr lang="en-US" sz="6800" dirty="0"/>
              <a:t> HTML  </a:t>
            </a: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6800" dirty="0"/>
              <a:t>. </a:t>
            </a:r>
            <a:r>
              <a:rPr lang="en-US" sz="6800" dirty="0" err="1"/>
              <a:t>Partie</a:t>
            </a:r>
            <a:r>
              <a:rPr lang="en-US" sz="6800" dirty="0"/>
              <a:t> CSS. </a:t>
            </a: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3</a:t>
            </a:r>
            <a:r>
              <a:rPr lang="en-US" sz="6800" dirty="0"/>
              <a:t>. Animations  </a:t>
            </a: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  <a:r>
              <a:rPr lang="en-US" sz="6800" dirty="0"/>
              <a:t>. Responsive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500" dirty="0"/>
              <a:t> 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410446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up 72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EE6ED00-4D39-9D4D-9A23-EDFCBEC9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111" y="1797772"/>
            <a:ext cx="4116967" cy="214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dirty="0" err="1"/>
              <a:t>Utiliser</a:t>
            </a:r>
            <a:r>
              <a:rPr lang="en-US" sz="2600" dirty="0"/>
              <a:t> un </a:t>
            </a:r>
            <a:r>
              <a:rPr lang="en-US" sz="2600" dirty="0" err="1"/>
              <a:t>système</a:t>
            </a:r>
            <a:r>
              <a:rPr lang="en-US" sz="2600" dirty="0"/>
              <a:t> de gestion de versions pour le </a:t>
            </a:r>
            <a:r>
              <a:rPr lang="en-US" sz="2600" dirty="0" err="1"/>
              <a:t>suivi</a:t>
            </a:r>
            <a:r>
              <a:rPr lang="en-US" sz="2600" dirty="0"/>
              <a:t> du </a:t>
            </a:r>
            <a:r>
              <a:rPr lang="en-US" sz="2600" dirty="0" err="1"/>
              <a:t>projet</a:t>
            </a:r>
            <a:r>
              <a:rPr lang="en-US" sz="2600" dirty="0"/>
              <a:t> et son </a:t>
            </a:r>
            <a:r>
              <a:rPr lang="en-US" sz="2600" dirty="0" err="1"/>
              <a:t>hébergement</a:t>
            </a:r>
            <a:endParaRPr lang="en-US" sz="2600" dirty="0"/>
          </a:p>
        </p:txBody>
      </p:sp>
      <p:pic>
        <p:nvPicPr>
          <p:cNvPr id="4" name="Image 3" descr="Une image contenant texte, moniteur, noir, capture d’écran&#10;&#10;Description générée automatiquement">
            <a:extLst>
              <a:ext uri="{FF2B5EF4-FFF2-40B4-BE49-F238E27FC236}">
                <a16:creationId xmlns:a16="http://schemas.microsoft.com/office/drawing/2014/main" id="{16A56F3D-C004-C545-B8EC-A1563AC9B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7447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Image 5" descr="Une image contenant texte, moniteur, équipement électronique, noir&#10;&#10;Description générée automatiquement">
            <a:extLst>
              <a:ext uri="{FF2B5EF4-FFF2-40B4-BE49-F238E27FC236}">
                <a16:creationId xmlns:a16="http://schemas.microsoft.com/office/drawing/2014/main" id="{9F352190-2C44-404A-AAA1-7B729B37D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27380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D53EEF93-38D0-EB40-9B1D-7B56A05F43B8}"/>
              </a:ext>
            </a:extLst>
          </p:cNvPr>
          <p:cNvSpPr txBox="1"/>
          <p:nvPr/>
        </p:nvSpPr>
        <p:spPr>
          <a:xfrm>
            <a:off x="7705343" y="4043801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https://</a:t>
            </a:r>
            <a:r>
              <a:rPr lang="fr-FR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github.com</a:t>
            </a:r>
            <a:r>
              <a:rPr lang="fr-F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/</a:t>
            </a:r>
            <a:r>
              <a:rPr lang="fr-FR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marineteyssere</a:t>
            </a:r>
            <a:r>
              <a:rPr lang="fr-F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/p3_marineteyssereomf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65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4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D5E49F-7FA8-2548-99B6-2AC0E04B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21"/>
            <a:ext cx="10770393" cy="714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 err="1">
                <a:solidFill>
                  <a:schemeClr val="bg1"/>
                </a:solidFill>
              </a:rPr>
              <a:t>Créer</a:t>
            </a:r>
            <a:r>
              <a:rPr lang="en-US" sz="3400" dirty="0">
                <a:solidFill>
                  <a:schemeClr val="bg1"/>
                </a:solidFill>
              </a:rPr>
              <a:t> des </a:t>
            </a:r>
            <a:r>
              <a:rPr lang="en-US" sz="3400" dirty="0" err="1">
                <a:solidFill>
                  <a:schemeClr val="bg1"/>
                </a:solidFill>
              </a:rPr>
              <a:t>effets</a:t>
            </a:r>
            <a:r>
              <a:rPr lang="en-US" sz="3400" dirty="0">
                <a:solidFill>
                  <a:schemeClr val="bg1"/>
                </a:solidFill>
              </a:rPr>
              <a:t> CSS </a:t>
            </a:r>
            <a:r>
              <a:rPr lang="en-US" sz="3400" dirty="0" err="1">
                <a:solidFill>
                  <a:schemeClr val="bg1"/>
                </a:solidFill>
              </a:rPr>
              <a:t>graphiques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avancés</a:t>
            </a:r>
            <a:endParaRPr lang="en-US" sz="3400" dirty="0">
              <a:solidFill>
                <a:schemeClr val="bg1"/>
              </a:solidFill>
            </a:endParaRPr>
          </a:p>
        </p:txBody>
      </p:sp>
      <p:sp useBgFill="1">
        <p:nvSpPr>
          <p:cNvPr id="126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nregistrement de l’écran 2022-02-21 à 18.56.49" descr="Enregistrement de l’écran 2022-02-21 à 18.56.49">
            <a:hlinkClick r:id="" action="ppaction://media"/>
            <a:extLst>
              <a:ext uri="{FF2B5EF4-FFF2-40B4-BE49-F238E27FC236}">
                <a16:creationId xmlns:a16="http://schemas.microsoft.com/office/drawing/2014/main" id="{C293F67F-59D1-3149-B685-0A00FD7262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0017" y="1209789"/>
            <a:ext cx="6583339" cy="411458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047C19-CDE5-EA44-93C1-348C576036CD}"/>
              </a:ext>
            </a:extLst>
          </p:cNvPr>
          <p:cNvSpPr txBox="1"/>
          <p:nvPr/>
        </p:nvSpPr>
        <p:spPr>
          <a:xfrm>
            <a:off x="7699046" y="880606"/>
            <a:ext cx="43024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2060"/>
                </a:solidFill>
              </a:rPr>
              <a:t>@</a:t>
            </a:r>
            <a:r>
              <a:rPr lang="fr-FR" sz="2000" dirty="0" err="1">
                <a:solidFill>
                  <a:srgbClr val="002060"/>
                </a:solidFill>
              </a:rPr>
              <a:t>keyframes</a:t>
            </a:r>
            <a:endParaRPr lang="fr-FR" sz="2000" dirty="0">
              <a:solidFill>
                <a:srgbClr val="002060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La règle @</a:t>
            </a:r>
            <a:r>
              <a:rPr lang="fr-FR" sz="2000" dirty="0" err="1">
                <a:solidFill>
                  <a:schemeClr val="bg1"/>
                </a:solidFill>
              </a:rPr>
              <a:t>keyframes</a:t>
            </a:r>
            <a:r>
              <a:rPr lang="fr-FR" sz="2000" dirty="0">
                <a:solidFill>
                  <a:schemeClr val="bg1"/>
                </a:solidFill>
              </a:rPr>
              <a:t> permet aux auteurs de définir les étapes qui composent la séquence d'une animation CSS. 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</a:t>
            </a:r>
            <a:r>
              <a:rPr lang="fr-FR" sz="2000" dirty="0" err="1">
                <a:solidFill>
                  <a:schemeClr val="bg1"/>
                </a:solidFill>
              </a:rPr>
              <a:t>Spinner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Acceuil</a:t>
            </a:r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-&gt; Chargement pages menus 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rgbClr val="002060"/>
                </a:solidFill>
              </a:rPr>
              <a:t>:</a:t>
            </a:r>
            <a:r>
              <a:rPr lang="fr-FR" sz="2000" dirty="0" err="1">
                <a:solidFill>
                  <a:srgbClr val="002060"/>
                </a:solidFill>
              </a:rPr>
              <a:t>hover</a:t>
            </a:r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Déclenché au </a:t>
            </a:r>
            <a:r>
              <a:rPr lang="fr-FR" sz="2000" b="1" dirty="0">
                <a:solidFill>
                  <a:schemeClr val="bg1"/>
                </a:solidFill>
              </a:rPr>
              <a:t>survol</a:t>
            </a:r>
            <a:r>
              <a:rPr lang="fr-FR" sz="2000" dirty="0">
                <a:solidFill>
                  <a:schemeClr val="bg1"/>
                </a:solidFill>
              </a:rPr>
              <a:t> de la souris, il s’agit d’une </a:t>
            </a:r>
            <a:r>
              <a:rPr lang="fr-FR" sz="2000" dirty="0" err="1">
                <a:solidFill>
                  <a:schemeClr val="bg1"/>
                </a:solidFill>
              </a:rPr>
              <a:t>pseudoclasse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Boutons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Cœurs 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Onglet fonction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Icones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Menu check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0113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6D7436F-2D1B-D145-ABD6-07FCE51FC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4934" b="1148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DD3193-5673-344D-BEA8-68F4A7DA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47" y="266232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Mettre</a:t>
            </a:r>
            <a:r>
              <a:rPr lang="en-US" sz="4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1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4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place son </a:t>
            </a:r>
            <a:r>
              <a:rPr lang="en-US" sz="41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environnement</a:t>
            </a:r>
            <a:r>
              <a:rPr lang="en-US" sz="4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Front-End</a:t>
            </a:r>
          </a:p>
        </p:txBody>
      </p:sp>
    </p:spTree>
    <p:extLst>
      <p:ext uri="{BB962C8B-B14F-4D97-AF65-F5344CB8AC3E}">
        <p14:creationId xmlns:p14="http://schemas.microsoft.com/office/powerpoint/2010/main" val="13761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BCFFD-4640-3F46-A3FC-81F93523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9206"/>
            <a:ext cx="9905998" cy="1478570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Mettre en place une structure de navigation pour un site web</a:t>
            </a:r>
          </a:p>
        </p:txBody>
      </p:sp>
      <p:pic>
        <p:nvPicPr>
          <p:cNvPr id="3" name="Enregistrement de l’écran 2022-02-21 à 18.50.00" descr="Enregistrement de l’écran 2022-02-21 à 18.50.00">
            <a:hlinkClick r:id="" action="ppaction://media"/>
            <a:extLst>
              <a:ext uri="{FF2B5EF4-FFF2-40B4-BE49-F238E27FC236}">
                <a16:creationId xmlns:a16="http://schemas.microsoft.com/office/drawing/2014/main" id="{5761D83D-9D5E-0F43-947C-F9FAF56826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1195" y="1777776"/>
            <a:ext cx="7949609" cy="49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8B642D72-244F-45E9-A32A-BCFCE9E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7F923EF-CB07-40C3-B673-2E83F92E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34C424-A519-4D35-9D94-0157B593A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5" name="Rectangle 5">
                <a:extLst>
                  <a:ext uri="{FF2B5EF4-FFF2-40B4-BE49-F238E27FC236}">
                    <a16:creationId xmlns:a16="http://schemas.microsoft.com/office/drawing/2014/main" id="{6AB79813-04EC-46F4-8C8B-1D1356EC1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FECD8EE9-F779-406B-9C94-04D8E9811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F9AB2AFE-A614-4144-9807-3F7893DF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E29E9E76-26CD-4D24-812D-DD56AAED76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E3F1079E-B8EC-4B05-AA37-63C7C29B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1094342F-EA7D-40C6-898F-52A57771E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343F5917-4AF3-4F33-81F8-1694E9FCC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9EFCE348-FC65-4BCF-B628-F3223F7FA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1D8651C7-AC54-4854-8ECA-6EF2DEB48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4">
                <a:extLst>
                  <a:ext uri="{FF2B5EF4-FFF2-40B4-BE49-F238E27FC236}">
                    <a16:creationId xmlns:a16="http://schemas.microsoft.com/office/drawing/2014/main" id="{5CE95394-1C1A-4EFB-9758-6DA46C556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BADE6C5A-700A-4438-9E37-8B674625E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Line 16">
                <a:extLst>
                  <a:ext uri="{FF2B5EF4-FFF2-40B4-BE49-F238E27FC236}">
                    <a16:creationId xmlns:a16="http://schemas.microsoft.com/office/drawing/2014/main" id="{BB4248E5-87FA-4714-B0F6-CAE3AD2CD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C566090B-A75C-4A80-8674-EE6ECBB2D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26A867C4-8E57-499E-AF7F-9851B2A6D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2677E69C-1F9C-4A10-BD18-3FDEB7C51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DFE7B14E-E548-4F90-B46F-6357D7B68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Rectangle 21">
                <a:extLst>
                  <a:ext uri="{FF2B5EF4-FFF2-40B4-BE49-F238E27FC236}">
                    <a16:creationId xmlns:a16="http://schemas.microsoft.com/office/drawing/2014/main" id="{C894B33B-3347-4843-9ED7-BB1D7CBD2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B1C82400-1058-477A-BC99-A04014F57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E7E90E7D-C085-4E27-89EC-F63F8D762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A8996128-A3A8-49B6-BB10-17DB9C10E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76C823F5-2D3E-485F-A301-8DE30DB2F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ECE4ADC3-47ED-458A-84D1-4A7492F67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27">
                <a:extLst>
                  <a:ext uri="{FF2B5EF4-FFF2-40B4-BE49-F238E27FC236}">
                    <a16:creationId xmlns:a16="http://schemas.microsoft.com/office/drawing/2014/main" id="{24E0816A-39D5-40EC-ADA7-DD007F6C9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28">
                <a:extLst>
                  <a:ext uri="{FF2B5EF4-FFF2-40B4-BE49-F238E27FC236}">
                    <a16:creationId xmlns:a16="http://schemas.microsoft.com/office/drawing/2014/main" id="{201990A4-7A78-4A45-AD25-4352E8218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37F90063-29B0-4253-B958-9D0918E9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0">
                <a:extLst>
                  <a:ext uri="{FF2B5EF4-FFF2-40B4-BE49-F238E27FC236}">
                    <a16:creationId xmlns:a16="http://schemas.microsoft.com/office/drawing/2014/main" id="{FA12D28A-1FFD-4051-8DCA-A1C67182B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1">
                <a:extLst>
                  <a:ext uri="{FF2B5EF4-FFF2-40B4-BE49-F238E27FC236}">
                    <a16:creationId xmlns:a16="http://schemas.microsoft.com/office/drawing/2014/main" id="{075502AF-634E-4C10-A62C-F49F51ACB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C231916-A9AD-49FA-B5FE-8FFD5BEB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F3A20DDE-9699-473E-90A0-7FF6431B7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CB2F2DAB-FEEE-4C1A-880D-12E7662D0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0EE14B60-AE36-47C3-AE14-98BD450D3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5">
                <a:extLst>
                  <a:ext uri="{FF2B5EF4-FFF2-40B4-BE49-F238E27FC236}">
                    <a16:creationId xmlns:a16="http://schemas.microsoft.com/office/drawing/2014/main" id="{F4A1D5E5-A84E-4E4D-B5E6-65AEAA19A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6">
                <a:extLst>
                  <a:ext uri="{FF2B5EF4-FFF2-40B4-BE49-F238E27FC236}">
                    <a16:creationId xmlns:a16="http://schemas.microsoft.com/office/drawing/2014/main" id="{E496497F-F30C-4B25-9CBF-3CAD4A96B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A4A7B32D-16D6-4795-9E64-B626DB56D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B0BC9C13-95BF-4AA5-9FC3-A4A087864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FC5ABB33-3337-4A94-A656-825D83EB8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40">
                <a:extLst>
                  <a:ext uri="{FF2B5EF4-FFF2-40B4-BE49-F238E27FC236}">
                    <a16:creationId xmlns:a16="http://schemas.microsoft.com/office/drawing/2014/main" id="{FA43FA5E-6287-418D-BE93-3B4F58F83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426C1686-605F-4AC4-B5D3-32FF8D20A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B154C99-0D91-7743-B211-16E6F7D5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38" y="448878"/>
            <a:ext cx="589438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Assurer la cohérence graphique d'un site web</a:t>
            </a:r>
            <a:endParaRPr lang="en-US" dirty="0"/>
          </a:p>
        </p:txBody>
      </p:sp>
      <p:pic>
        <p:nvPicPr>
          <p:cNvPr id="15" name="Espace réservé du contenu 14" descr="Une image contenant table, assiette, alimentation, intérieur&#10;&#10;Description générée automatiquement">
            <a:extLst>
              <a:ext uri="{FF2B5EF4-FFF2-40B4-BE49-F238E27FC236}">
                <a16:creationId xmlns:a16="http://schemas.microsoft.com/office/drawing/2014/main" id="{6AF1D600-B1EE-BC46-AECC-6846ADC470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405636" y="1957918"/>
            <a:ext cx="5311964" cy="3541712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22A7288-6C68-1840-9004-D346626FD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8399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E6D5EA2-805A-F841-8A7F-E93DB6F1FC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rcRect l="11438" r="11210" b="6"/>
          <a:stretch/>
        </p:blipFill>
        <p:spPr>
          <a:xfrm>
            <a:off x="7619998" y="3282697"/>
            <a:ext cx="1632165" cy="2337870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83DD57-1A26-094B-ABFB-EA5D12205E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57" r="16190" b="6"/>
          <a:stretch/>
        </p:blipFill>
        <p:spPr>
          <a:xfrm>
            <a:off x="9413030" y="3282697"/>
            <a:ext cx="1632167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3D5FBD6-7689-9342-8182-9F3368AD7EBD}"/>
              </a:ext>
            </a:extLst>
          </p:cNvPr>
          <p:cNvSpPr txBox="1"/>
          <p:nvPr/>
        </p:nvSpPr>
        <p:spPr>
          <a:xfrm>
            <a:off x="1067747" y="5758140"/>
            <a:ext cx="637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marineteyssere.github.io</a:t>
            </a:r>
            <a:r>
              <a:rPr lang="fr-FR" dirty="0"/>
              <a:t>/p3_marineteyssereomf/</a:t>
            </a:r>
            <a:r>
              <a:rPr lang="fr-FR" dirty="0" err="1"/>
              <a:t>index.html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4442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235</TotalTime>
  <Words>466</Words>
  <Application>Microsoft Macintosh PowerPoint</Application>
  <PresentationFormat>Grand écran</PresentationFormat>
  <Paragraphs>53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Projet 3 OH MY FOOD  Dynamisez une page web avec des animations CSS </vt:lpstr>
      <vt:lpstr>CONTEXTE</vt:lpstr>
      <vt:lpstr>Afin de réussir cette mission, j’ai eu à ma disposition : les maquettes mobile, des visuels vidéos des animations, photos et menus du projet ainsi qu’un brief incluant des informations complémentaires à̀ sa  réalisation.   </vt:lpstr>
      <vt:lpstr>Etapes de réalisation  </vt:lpstr>
      <vt:lpstr>Utiliser un système de gestion de versions pour le suivi du projet et son hébergement</vt:lpstr>
      <vt:lpstr>Créer des effets CSS graphiques avancés</vt:lpstr>
      <vt:lpstr>Mettre en place son environnement Front-End</vt:lpstr>
      <vt:lpstr>Mettre en place une structure de navigation pour un site web</vt:lpstr>
      <vt:lpstr>Assurer la cohérence graphique d'un site web</vt:lpstr>
      <vt:lpstr>Validateur w3c</vt:lpstr>
      <vt:lpstr>Difficultés </vt:lpstr>
      <vt:lpstr>MERCI Je suis prête à répondre à vos questions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3 OH MY FOOD  Dynamisez une page web avec des animations CSS </dc:title>
  <dc:creator>Marine Teyssere</dc:creator>
  <cp:lastModifiedBy>Marine Teyssere</cp:lastModifiedBy>
  <cp:revision>11</cp:revision>
  <dcterms:created xsi:type="dcterms:W3CDTF">2022-02-21T15:17:04Z</dcterms:created>
  <dcterms:modified xsi:type="dcterms:W3CDTF">2022-02-22T16:59:11Z</dcterms:modified>
</cp:coreProperties>
</file>